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43"/>
  </p:notesMasterIdLst>
  <p:handoutMasterIdLst>
    <p:handoutMasterId r:id="rId44"/>
  </p:handoutMasterIdLst>
  <p:sldIdLst>
    <p:sldId id="372" r:id="rId5"/>
    <p:sldId id="257" r:id="rId6"/>
    <p:sldId id="529" r:id="rId7"/>
    <p:sldId id="510" r:id="rId8"/>
    <p:sldId id="528" r:id="rId9"/>
    <p:sldId id="530" r:id="rId10"/>
    <p:sldId id="512" r:id="rId11"/>
    <p:sldId id="531" r:id="rId12"/>
    <p:sldId id="515" r:id="rId13"/>
    <p:sldId id="511" r:id="rId14"/>
    <p:sldId id="527" r:id="rId15"/>
    <p:sldId id="516" r:id="rId16"/>
    <p:sldId id="532" r:id="rId17"/>
    <p:sldId id="506" r:id="rId18"/>
    <p:sldId id="498" r:id="rId19"/>
    <p:sldId id="545" r:id="rId20"/>
    <p:sldId id="462" r:id="rId21"/>
    <p:sldId id="540" r:id="rId22"/>
    <p:sldId id="477" r:id="rId23"/>
    <p:sldId id="519" r:id="rId24"/>
    <p:sldId id="520" r:id="rId25"/>
    <p:sldId id="518" r:id="rId26"/>
    <p:sldId id="533" r:id="rId27"/>
    <p:sldId id="534" r:id="rId28"/>
    <p:sldId id="541" r:id="rId29"/>
    <p:sldId id="521" r:id="rId30"/>
    <p:sldId id="522" r:id="rId31"/>
    <p:sldId id="542" r:id="rId32"/>
    <p:sldId id="523" r:id="rId33"/>
    <p:sldId id="535" r:id="rId34"/>
    <p:sldId id="536" r:id="rId35"/>
    <p:sldId id="543" r:id="rId36"/>
    <p:sldId id="525" r:id="rId37"/>
    <p:sldId id="538" r:id="rId38"/>
    <p:sldId id="539" r:id="rId39"/>
    <p:sldId id="544" r:id="rId40"/>
    <p:sldId id="479" r:id="rId41"/>
    <p:sldId id="513" r:id="rId42"/>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DFDS" panose="020B0604020202020204" charset="0"/>
      <p:regular r:id="rId49"/>
      <p:bold r:id="rId50"/>
      <p:italic r:id="rId51"/>
    </p:embeddedFont>
    <p:embeddedFont>
      <p:font typeface="DFDS Bold" panose="020B0604020202020204" charset="0"/>
      <p:bold r:id="rId52"/>
    </p:embeddedFont>
    <p:embeddedFont>
      <p:font typeface="DFDS Light"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67719" autoAdjust="0"/>
  </p:normalViewPr>
  <p:slideViewPr>
    <p:cSldViewPr snapToGrid="0" showGuides="1">
      <p:cViewPr varScale="1">
        <p:scale>
          <a:sx n="77" d="100"/>
          <a:sy n="77" d="100"/>
        </p:scale>
        <p:origin x="1626" y="108"/>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4" d="100"/>
          <a:sy n="64" d="100"/>
        </p:scale>
        <p:origin x="28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52"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8B7283A-9D77-415B-8ECC-D43E3D24679E}">
      <dgm:prSet/>
      <dgm:spPr/>
      <dgm:t>
        <a:bodyPr/>
        <a:lstStyle/>
        <a:p>
          <a:r>
            <a:rPr lang="en-US" dirty="0"/>
            <a:t>Pipelines</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7FE7A56F-0316-4DBA-AA74-9E1D390FDB86}">
      <dgm:prSet/>
      <dgm:spPr/>
      <dgm:t>
        <a:bodyPr/>
        <a:lstStyle/>
        <a:p>
          <a:r>
            <a:rPr lang="en-US" dirty="0"/>
            <a:t>ADO</a:t>
          </a:r>
        </a:p>
      </dgm:t>
    </dgm:pt>
    <dgm:pt modelId="{34D7FB62-34CF-45FB-8365-5308288C927E}" type="parTrans" cxnId="{32063605-C25C-4765-8FA5-BCC1972F3C82}">
      <dgm:prSet/>
      <dgm:spPr/>
      <dgm:t>
        <a:bodyPr/>
        <a:lstStyle/>
        <a:p>
          <a:endParaRPr lang="da-DK"/>
        </a:p>
      </dgm:t>
    </dgm:pt>
    <dgm:pt modelId="{608A1172-30F8-46C5-A182-A41F40D0F34A}" type="sibTrans" cxnId="{32063605-C25C-4765-8FA5-BCC1972F3C82}">
      <dgm:prSet/>
      <dgm:spPr/>
      <dgm:t>
        <a:bodyPr/>
        <a:lstStyle/>
        <a:p>
          <a:endParaRPr lang="da-DK"/>
        </a:p>
      </dgm:t>
    </dgm:pt>
    <dgm:pt modelId="{C36D72CF-97D2-4B56-813F-A9F68EDB49B0}">
      <dgm:prSet/>
      <dgm:spPr/>
      <dgm:t>
        <a:bodyPr/>
        <a:lstStyle/>
        <a:p>
          <a:r>
            <a:rPr lang="en-US" dirty="0"/>
            <a:t>Repos</a:t>
          </a:r>
        </a:p>
      </dgm:t>
    </dgm:pt>
    <dgm:pt modelId="{3BF1DF93-B213-4198-913A-E6870E40CF24}" type="parTrans" cxnId="{8D23ADD4-DED0-4076-86E6-EA1EF0BCE53D}">
      <dgm:prSet/>
      <dgm:spPr/>
      <dgm:t>
        <a:bodyPr/>
        <a:lstStyle/>
        <a:p>
          <a:endParaRPr lang="da-DK"/>
        </a:p>
      </dgm:t>
    </dgm:pt>
    <dgm:pt modelId="{16B6210A-9E33-4EA8-9B96-E139ADCDA0E8}" type="sibTrans" cxnId="{8D23ADD4-DED0-4076-86E6-EA1EF0BCE53D}">
      <dgm:prSet/>
      <dgm:spPr/>
      <dgm:t>
        <a:bodyPr/>
        <a:lstStyle/>
        <a:p>
          <a:endParaRPr lang="da-DK"/>
        </a:p>
      </dgm:t>
    </dgm:pt>
    <dgm:pt modelId="{D5A57CF4-65A3-46D4-AB37-31986B7A276F}">
      <dgm:prSet/>
      <dgm:spPr/>
      <dgm:t>
        <a:bodyPr/>
        <a:lstStyle/>
        <a:p>
          <a:r>
            <a:rPr lang="en-US" dirty="0"/>
            <a:t>Boards</a:t>
          </a:r>
        </a:p>
      </dgm:t>
    </dgm:pt>
    <dgm:pt modelId="{4D681834-10C9-4B62-9D79-DA7804090D5A}" type="parTrans" cxnId="{29EA60C3-ABE7-4AC8-B4FE-7C9D1B1F77CE}">
      <dgm:prSet/>
      <dgm:spPr/>
      <dgm:t>
        <a:bodyPr/>
        <a:lstStyle/>
        <a:p>
          <a:endParaRPr lang="da-DK"/>
        </a:p>
      </dgm:t>
    </dgm:pt>
    <dgm:pt modelId="{8E16DD0F-BD82-4E94-A192-FF146A6EB72B}" type="sibTrans" cxnId="{29EA60C3-ABE7-4AC8-B4FE-7C9D1B1F77CE}">
      <dgm:prSet/>
      <dgm:spPr/>
      <dgm:t>
        <a:bodyPr/>
        <a:lstStyle/>
        <a:p>
          <a:endParaRPr lang="da-DK"/>
        </a:p>
      </dgm:t>
    </dgm:pt>
    <dgm:pt modelId="{0B56867B-7F34-4806-A57E-7B2F3C723A79}">
      <dgm:prSet/>
      <dgm:spPr/>
      <dgm:t>
        <a:bodyPr/>
        <a:lstStyle/>
        <a:p>
          <a:r>
            <a:rPr lang="en-US" dirty="0"/>
            <a:t>Big Picture</a:t>
          </a:r>
        </a:p>
      </dgm:t>
    </dgm:pt>
    <dgm:pt modelId="{A22DB7C4-9CFC-4B9F-BA1F-B347FDFB33E6}" type="parTrans" cxnId="{F79A7CAE-6391-4EBE-A717-508622F7A0F0}">
      <dgm:prSet/>
      <dgm:spPr/>
      <dgm:t>
        <a:bodyPr/>
        <a:lstStyle/>
        <a:p>
          <a:endParaRPr lang="da-DK"/>
        </a:p>
      </dgm:t>
    </dgm:pt>
    <dgm:pt modelId="{4C001DEE-92A0-4735-A5C7-57FAAB951A3A}" type="sibTrans" cxnId="{F79A7CAE-6391-4EBE-A717-508622F7A0F0}">
      <dgm:prSet/>
      <dgm:spPr/>
      <dgm:t>
        <a:bodyPr/>
        <a:lstStyle/>
        <a:p>
          <a:endParaRPr lang="da-DK"/>
        </a:p>
      </dgm:t>
    </dgm:pt>
    <dgm:pt modelId="{459EA93E-52E4-420A-85A8-370556D1A832}">
      <dgm:prSet/>
      <dgm:spPr/>
      <dgm:t>
        <a:bodyPr/>
        <a:lstStyle/>
        <a:p>
          <a:r>
            <a:rPr lang="en-US" dirty="0"/>
            <a:t>Artifacts</a:t>
          </a:r>
        </a:p>
      </dgm:t>
    </dgm:pt>
    <dgm:pt modelId="{7FAAD9CF-944D-4135-855A-B53AE8D37DA4}" type="sibTrans" cxnId="{71FF771C-0128-47D9-87C7-A8BB0551C53C}">
      <dgm:prSet/>
      <dgm:spPr/>
      <dgm:t>
        <a:bodyPr/>
        <a:lstStyle/>
        <a:p>
          <a:endParaRPr lang="da-DK"/>
        </a:p>
      </dgm:t>
    </dgm:pt>
    <dgm:pt modelId="{61067D4E-F4F1-4A11-925E-A81563BCA32A}" type="parTrans" cxnId="{71FF771C-0128-47D9-87C7-A8BB0551C53C}">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F8F619E0-E537-489F-9669-48B172855340}" type="pres">
      <dgm:prSet presAssocID="{0B56867B-7F34-4806-A57E-7B2F3C723A79}" presName="textNode" presStyleLbl="node1" presStyleIdx="0" presStyleCnt="6">
        <dgm:presLayoutVars>
          <dgm:bulletEnabled val="1"/>
        </dgm:presLayoutVars>
      </dgm:prSet>
      <dgm:spPr/>
    </dgm:pt>
    <dgm:pt modelId="{E9F80389-7F8C-4102-8B6C-F65143C487C5}" type="pres">
      <dgm:prSet presAssocID="{4C001DEE-92A0-4735-A5C7-57FAAB951A3A}" presName="sibTrans" presStyleCnt="0"/>
      <dgm:spPr/>
    </dgm:pt>
    <dgm:pt modelId="{023EE649-D501-4243-BBD6-15F7682770C8}" type="pres">
      <dgm:prSet presAssocID="{7FE7A56F-0316-4DBA-AA74-9E1D390FDB86}" presName="textNode" presStyleLbl="node1" presStyleIdx="1" presStyleCnt="6">
        <dgm:presLayoutVars>
          <dgm:bulletEnabled val="1"/>
        </dgm:presLayoutVars>
      </dgm:prSet>
      <dgm:spPr/>
    </dgm:pt>
    <dgm:pt modelId="{67A78DE7-8CF2-458E-B62D-64C6745362C9}" type="pres">
      <dgm:prSet presAssocID="{608A1172-30F8-46C5-A182-A41F40D0F34A}" presName="sibTrans" presStyleCnt="0"/>
      <dgm:spPr/>
    </dgm:pt>
    <dgm:pt modelId="{D1ABB850-5378-4BB1-A6BD-E4F17F09F5C5}" type="pres">
      <dgm:prSet presAssocID="{D5A57CF4-65A3-46D4-AB37-31986B7A276F}" presName="textNode" presStyleLbl="node1" presStyleIdx="2" presStyleCnt="6">
        <dgm:presLayoutVars>
          <dgm:bulletEnabled val="1"/>
        </dgm:presLayoutVars>
      </dgm:prSet>
      <dgm:spPr/>
    </dgm:pt>
    <dgm:pt modelId="{B0789378-B9C1-41E8-81B7-65395B2B22A4}" type="pres">
      <dgm:prSet presAssocID="{8E16DD0F-BD82-4E94-A192-FF146A6EB72B}" presName="sibTrans" presStyleCnt="0"/>
      <dgm:spPr/>
    </dgm:pt>
    <dgm:pt modelId="{73AF9431-A068-4651-90FA-B607007530FF}" type="pres">
      <dgm:prSet presAssocID="{C36D72CF-97D2-4B56-813F-A9F68EDB49B0}" presName="textNode" presStyleLbl="node1" presStyleIdx="3" presStyleCnt="6">
        <dgm:presLayoutVars>
          <dgm:bulletEnabled val="1"/>
        </dgm:presLayoutVars>
      </dgm:prSet>
      <dgm:spPr/>
    </dgm:pt>
    <dgm:pt modelId="{F57BA2EC-F9E0-4706-B365-8FCABCDA890D}" type="pres">
      <dgm:prSet presAssocID="{16B6210A-9E33-4EA8-9B96-E139ADCDA0E8}" presName="sibTrans" presStyleCnt="0"/>
      <dgm:spPr/>
    </dgm:pt>
    <dgm:pt modelId="{234D0A35-B628-40DB-880F-F41E6740D644}" type="pres">
      <dgm:prSet presAssocID="{98B7283A-9D77-415B-8ECC-D43E3D24679E}" presName="textNode" presStyleLbl="node1" presStyleIdx="4" presStyleCnt="6">
        <dgm:presLayoutVars>
          <dgm:bulletEnabled val="1"/>
        </dgm:presLayoutVars>
      </dgm:prSet>
      <dgm:spPr/>
    </dgm:pt>
    <dgm:pt modelId="{881B7C73-A8EF-4885-BF8B-6026A74AE474}" type="pres">
      <dgm:prSet presAssocID="{FF3CB658-A6E4-4B4C-A697-C79D8C4B601A}" presName="sibTrans" presStyleCnt="0"/>
      <dgm:spPr/>
    </dgm:pt>
    <dgm:pt modelId="{D261368C-88C8-4E66-90FD-5837BED2D67D}" type="pres">
      <dgm:prSet presAssocID="{459EA93E-52E4-420A-85A8-370556D1A832}" presName="textNode" presStyleLbl="node1" presStyleIdx="5" presStyleCnt="6">
        <dgm:presLayoutVars>
          <dgm:bulletEnabled val="1"/>
        </dgm:presLayoutVars>
      </dgm:prSet>
      <dgm:spPr/>
    </dgm:pt>
  </dgm:ptLst>
  <dgm:cxnLst>
    <dgm:cxn modelId="{32063605-C25C-4765-8FA5-BCC1972F3C82}" srcId="{33F6CF7F-7C05-4CC7-A03E-2BDBDEBE5051}" destId="{7FE7A56F-0316-4DBA-AA74-9E1D390FDB86}" srcOrd="1" destOrd="0" parTransId="{34D7FB62-34CF-45FB-8365-5308288C927E}" sibTransId="{608A1172-30F8-46C5-A182-A41F40D0F34A}"/>
    <dgm:cxn modelId="{71FF771C-0128-47D9-87C7-A8BB0551C53C}" srcId="{33F6CF7F-7C05-4CC7-A03E-2BDBDEBE5051}" destId="{459EA93E-52E4-420A-85A8-370556D1A832}" srcOrd="5" destOrd="0" parTransId="{61067D4E-F4F1-4A11-925E-A81563BCA32A}" sibTransId="{7FAAD9CF-944D-4135-855A-B53AE8D37DA4}"/>
    <dgm:cxn modelId="{858C7720-720E-4A21-8571-FD64FA9A0289}" type="presOf" srcId="{98B7283A-9D77-415B-8ECC-D43E3D24679E}" destId="{234D0A35-B628-40DB-880F-F41E6740D644}" srcOrd="0" destOrd="0" presId="urn:microsoft.com/office/officeart/2005/8/layout/hProcess9"/>
    <dgm:cxn modelId="{3E39926B-C35A-448A-933B-E0A38C68A6EC}" type="presOf" srcId="{459EA93E-52E4-420A-85A8-370556D1A832}" destId="{D261368C-88C8-4E66-90FD-5837BED2D67D}" srcOrd="0" destOrd="0" presId="urn:microsoft.com/office/officeart/2005/8/layout/hProcess9"/>
    <dgm:cxn modelId="{5A0C8B78-D963-4B1A-8E3D-32FF0E8292EA}" type="presOf" srcId="{0B56867B-7F34-4806-A57E-7B2F3C723A79}" destId="{F8F619E0-E537-489F-9669-48B172855340}" srcOrd="0" destOrd="0" presId="urn:microsoft.com/office/officeart/2005/8/layout/hProcess9"/>
    <dgm:cxn modelId="{B895C679-6E6A-4411-B827-D0ED5298A9B4}" type="presOf" srcId="{7FE7A56F-0316-4DBA-AA74-9E1D390FDB86}" destId="{023EE649-D501-4243-BBD6-15F7682770C8}" srcOrd="0" destOrd="0" presId="urn:microsoft.com/office/officeart/2005/8/layout/hProcess9"/>
    <dgm:cxn modelId="{F79A7CAE-6391-4EBE-A717-508622F7A0F0}" srcId="{33F6CF7F-7C05-4CC7-A03E-2BDBDEBE5051}" destId="{0B56867B-7F34-4806-A57E-7B2F3C723A79}" srcOrd="0" destOrd="0" parTransId="{A22DB7C4-9CFC-4B9F-BA1F-B347FDFB33E6}" sibTransId="{4C001DEE-92A0-4735-A5C7-57FAAB951A3A}"/>
    <dgm:cxn modelId="{6F178BB8-59BA-40A1-A4F2-49FE4320F44E}" type="presOf" srcId="{C36D72CF-97D2-4B56-813F-A9F68EDB49B0}" destId="{73AF9431-A068-4651-90FA-B607007530FF}" srcOrd="0" destOrd="0" presId="urn:microsoft.com/office/officeart/2005/8/layout/hProcess9"/>
    <dgm:cxn modelId="{29EA60C3-ABE7-4AC8-B4FE-7C9D1B1F77CE}" srcId="{33F6CF7F-7C05-4CC7-A03E-2BDBDEBE5051}" destId="{D5A57CF4-65A3-46D4-AB37-31986B7A276F}" srcOrd="2" destOrd="0" parTransId="{4D681834-10C9-4B62-9D79-DA7804090D5A}" sibTransId="{8E16DD0F-BD82-4E94-A192-FF146A6EB72B}"/>
    <dgm:cxn modelId="{5E9C0AD3-74C1-42F9-85AA-D1B627E22478}" type="presOf" srcId="{33F6CF7F-7C05-4CC7-A03E-2BDBDEBE5051}" destId="{30AECAEA-DECC-4ABA-8EAC-6241F74EAB92}" srcOrd="0" destOrd="0" presId="urn:microsoft.com/office/officeart/2005/8/layout/hProcess9"/>
    <dgm:cxn modelId="{8D23ADD4-DED0-4076-86E6-EA1EF0BCE53D}" srcId="{33F6CF7F-7C05-4CC7-A03E-2BDBDEBE5051}" destId="{C36D72CF-97D2-4B56-813F-A9F68EDB49B0}" srcOrd="3" destOrd="0" parTransId="{3BF1DF93-B213-4198-913A-E6870E40CF24}" sibTransId="{16B6210A-9E33-4EA8-9B96-E139ADCDA0E8}"/>
    <dgm:cxn modelId="{A21E44DF-D340-4618-85AD-5CB7598FF8F2}" srcId="{33F6CF7F-7C05-4CC7-A03E-2BDBDEBE5051}" destId="{98B7283A-9D77-415B-8ECC-D43E3D24679E}" srcOrd="4" destOrd="0" parTransId="{45B8345C-AE24-4FBB-9082-486D5F57FEB7}" sibTransId="{FF3CB658-A6E4-4B4C-A697-C79D8C4B601A}"/>
    <dgm:cxn modelId="{00E22FE1-B989-4426-B6B1-8E9A2E1F5CA2}" type="presOf" srcId="{D5A57CF4-65A3-46D4-AB37-31986B7A276F}" destId="{D1ABB850-5378-4BB1-A6BD-E4F17F09F5C5}" srcOrd="0" destOrd="0" presId="urn:microsoft.com/office/officeart/2005/8/layout/hProcess9"/>
    <dgm:cxn modelId="{1C7FAAD5-BF38-41B7-8CE1-C8A583D5DDA5}" type="presParOf" srcId="{30AECAEA-DECC-4ABA-8EAC-6241F74EAB92}" destId="{71757BC5-FD58-4092-9D20-A0775832EB03}" srcOrd="0" destOrd="0" presId="urn:microsoft.com/office/officeart/2005/8/layout/hProcess9"/>
    <dgm:cxn modelId="{63DFE9FC-9462-4295-8E1C-54780EE12D0E}" type="presParOf" srcId="{30AECAEA-DECC-4ABA-8EAC-6241F74EAB92}" destId="{A7B82D27-447E-4FAD-A4BB-CED5622127D4}" srcOrd="1" destOrd="0" presId="urn:microsoft.com/office/officeart/2005/8/layout/hProcess9"/>
    <dgm:cxn modelId="{6CC54426-73AA-46F2-A001-C3E10F2A8EA5}" type="presParOf" srcId="{A7B82D27-447E-4FAD-A4BB-CED5622127D4}" destId="{F8F619E0-E537-489F-9669-48B172855340}" srcOrd="0" destOrd="0" presId="urn:microsoft.com/office/officeart/2005/8/layout/hProcess9"/>
    <dgm:cxn modelId="{17B0680E-B929-4856-AC8C-0D877FC54DD2}" type="presParOf" srcId="{A7B82D27-447E-4FAD-A4BB-CED5622127D4}" destId="{E9F80389-7F8C-4102-8B6C-F65143C487C5}" srcOrd="1" destOrd="0" presId="urn:microsoft.com/office/officeart/2005/8/layout/hProcess9"/>
    <dgm:cxn modelId="{D509389A-5F2B-44BD-AE84-C420434530C5}" type="presParOf" srcId="{A7B82D27-447E-4FAD-A4BB-CED5622127D4}" destId="{023EE649-D501-4243-BBD6-15F7682770C8}" srcOrd="2" destOrd="0" presId="urn:microsoft.com/office/officeart/2005/8/layout/hProcess9"/>
    <dgm:cxn modelId="{99ACA1EB-3811-42D0-8869-792E6817F65C}" type="presParOf" srcId="{A7B82D27-447E-4FAD-A4BB-CED5622127D4}" destId="{67A78DE7-8CF2-458E-B62D-64C6745362C9}" srcOrd="3" destOrd="0" presId="urn:microsoft.com/office/officeart/2005/8/layout/hProcess9"/>
    <dgm:cxn modelId="{F5EDF93F-2EA3-4692-85B3-06C6B9D9BAB2}" type="presParOf" srcId="{A7B82D27-447E-4FAD-A4BB-CED5622127D4}" destId="{D1ABB850-5378-4BB1-A6BD-E4F17F09F5C5}" srcOrd="4" destOrd="0" presId="urn:microsoft.com/office/officeart/2005/8/layout/hProcess9"/>
    <dgm:cxn modelId="{E46BBFC7-45C8-4165-B7DE-AEECA4DCC5D0}" type="presParOf" srcId="{A7B82D27-447E-4FAD-A4BB-CED5622127D4}" destId="{B0789378-B9C1-41E8-81B7-65395B2B22A4}" srcOrd="5" destOrd="0" presId="urn:microsoft.com/office/officeart/2005/8/layout/hProcess9"/>
    <dgm:cxn modelId="{5CC87988-D980-4AF2-835E-DD341D88ED42}" type="presParOf" srcId="{A7B82D27-447E-4FAD-A4BB-CED5622127D4}" destId="{73AF9431-A068-4651-90FA-B607007530FF}" srcOrd="6" destOrd="0" presId="urn:microsoft.com/office/officeart/2005/8/layout/hProcess9"/>
    <dgm:cxn modelId="{2AAB9298-E1C1-4BF0-BD4F-A05BD365347A}" type="presParOf" srcId="{A7B82D27-447E-4FAD-A4BB-CED5622127D4}" destId="{F57BA2EC-F9E0-4706-B365-8FCABCDA890D}" srcOrd="7" destOrd="0" presId="urn:microsoft.com/office/officeart/2005/8/layout/hProcess9"/>
    <dgm:cxn modelId="{11D91A5E-A690-4D65-83F5-AF161CDA8173}" type="presParOf" srcId="{A7B82D27-447E-4FAD-A4BB-CED5622127D4}" destId="{234D0A35-B628-40DB-880F-F41E6740D644}" srcOrd="8" destOrd="0" presId="urn:microsoft.com/office/officeart/2005/8/layout/hProcess9"/>
    <dgm:cxn modelId="{7EE886E6-F6AC-4A6D-954C-C1B94BCE0BAD}" type="presParOf" srcId="{A7B82D27-447E-4FAD-A4BB-CED5622127D4}" destId="{881B7C73-A8EF-4885-BF8B-6026A74AE474}" srcOrd="9" destOrd="0" presId="urn:microsoft.com/office/officeart/2005/8/layout/hProcess9"/>
    <dgm:cxn modelId="{647669B9-FEA1-4366-A8C8-D5615F80C2B7}" type="presParOf" srcId="{A7B82D27-447E-4FAD-A4BB-CED5622127D4}" destId="{D261368C-88C8-4E66-90FD-5837BED2D67D}"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841932" y="0"/>
          <a:ext cx="9541904" cy="372617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619E0-E537-489F-9669-48B172855340}">
      <dsp:nvSpPr>
        <dsp:cNvPr id="0" name=""/>
        <dsp:cNvSpPr/>
      </dsp:nvSpPr>
      <dsp:spPr>
        <a:xfrm>
          <a:off x="592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Big Picture</a:t>
          </a:r>
        </a:p>
      </dsp:txBody>
      <dsp:txXfrm>
        <a:off x="78685" y="1190612"/>
        <a:ext cx="1558799" cy="1344953"/>
      </dsp:txXfrm>
    </dsp:sp>
    <dsp:sp modelId="{023EE649-D501-4243-BBD6-15F7682770C8}">
      <dsp:nvSpPr>
        <dsp:cNvPr id="0" name=""/>
        <dsp:cNvSpPr/>
      </dsp:nvSpPr>
      <dsp:spPr>
        <a:xfrm>
          <a:off x="190784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ADO</a:t>
          </a:r>
        </a:p>
      </dsp:txBody>
      <dsp:txXfrm>
        <a:off x="1980605" y="1190612"/>
        <a:ext cx="1558799" cy="1344953"/>
      </dsp:txXfrm>
    </dsp:sp>
    <dsp:sp modelId="{D1ABB850-5378-4BB1-A6BD-E4F17F09F5C5}">
      <dsp:nvSpPr>
        <dsp:cNvPr id="0" name=""/>
        <dsp:cNvSpPr/>
      </dsp:nvSpPr>
      <dsp:spPr>
        <a:xfrm>
          <a:off x="380976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Boards</a:t>
          </a:r>
        </a:p>
      </dsp:txBody>
      <dsp:txXfrm>
        <a:off x="3882525" y="1190612"/>
        <a:ext cx="1558799" cy="1344953"/>
      </dsp:txXfrm>
    </dsp:sp>
    <dsp:sp modelId="{73AF9431-A068-4651-90FA-B607007530FF}">
      <dsp:nvSpPr>
        <dsp:cNvPr id="0" name=""/>
        <dsp:cNvSpPr/>
      </dsp:nvSpPr>
      <dsp:spPr>
        <a:xfrm>
          <a:off x="571168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Repos</a:t>
          </a:r>
        </a:p>
      </dsp:txBody>
      <dsp:txXfrm>
        <a:off x="5784445" y="1190612"/>
        <a:ext cx="1558799" cy="1344953"/>
      </dsp:txXfrm>
    </dsp:sp>
    <dsp:sp modelId="{234D0A35-B628-40DB-880F-F41E6740D644}">
      <dsp:nvSpPr>
        <dsp:cNvPr id="0" name=""/>
        <dsp:cNvSpPr/>
      </dsp:nvSpPr>
      <dsp:spPr>
        <a:xfrm>
          <a:off x="761360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Pipelines</a:t>
          </a:r>
        </a:p>
      </dsp:txBody>
      <dsp:txXfrm>
        <a:off x="7686364" y="1190612"/>
        <a:ext cx="1558799" cy="1344953"/>
      </dsp:txXfrm>
    </dsp:sp>
    <dsp:sp modelId="{D261368C-88C8-4E66-90FD-5837BED2D67D}">
      <dsp:nvSpPr>
        <dsp:cNvPr id="0" name=""/>
        <dsp:cNvSpPr/>
      </dsp:nvSpPr>
      <dsp:spPr>
        <a:xfrm>
          <a:off x="951552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Artifacts</a:t>
          </a:r>
        </a:p>
      </dsp:txBody>
      <dsp:txXfrm>
        <a:off x="9588284" y="1190612"/>
        <a:ext cx="1558799" cy="1344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21/10/2020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dirty="0"/>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21/10/2020</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64498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22802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panose="020B0604020202020204" pitchFamily="34" charset="0"/>
                <a:ea typeface="+mn-ea"/>
                <a:cs typeface="+mn-cs"/>
              </a:rPr>
              <a:t>Continuous Integration (CI) =&gt;</a:t>
            </a:r>
            <a:r>
              <a:rPr lang="en-US" sz="1200" b="0" i="0" kern="1200" dirty="0">
                <a:solidFill>
                  <a:schemeClr val="tx1"/>
                </a:solidFill>
                <a:effectLst/>
                <a:latin typeface="Arial" panose="020B0604020202020204" pitchFamily="34" charset="0"/>
                <a:ea typeface="+mn-ea"/>
                <a:cs typeface="+mn-cs"/>
              </a:rPr>
              <a:t> is the process of automating the build and testing of code every time a team member commits changes to version control.</a:t>
            </a:r>
            <a:endParaRPr lang="da-DK" dirty="0"/>
          </a:p>
          <a:p>
            <a:endParaRPr lang="en-US" sz="1200" b="0" i="0" kern="1200" dirty="0">
              <a:solidFill>
                <a:schemeClr val="tx1"/>
              </a:solidFill>
              <a:effectLst/>
              <a:latin typeface="Arial" panose="020B0604020202020204" pitchFamily="34" charset="0"/>
              <a:ea typeface="+mn-ea"/>
              <a:cs typeface="+mn-cs"/>
            </a:endParaRPr>
          </a:p>
          <a:p>
            <a:r>
              <a:rPr lang="en-US" sz="1200" b="1" i="0" kern="1200" dirty="0">
                <a:solidFill>
                  <a:schemeClr val="tx1"/>
                </a:solidFill>
                <a:effectLst/>
                <a:latin typeface="Arial" panose="020B0604020202020204" pitchFamily="34" charset="0"/>
                <a:ea typeface="+mn-ea"/>
                <a:cs typeface="+mn-cs"/>
              </a:rPr>
              <a:t>Continuous Delivery (CD) =&gt; </a:t>
            </a:r>
            <a:r>
              <a:rPr lang="en-US" sz="1200" b="0" i="0" kern="1200" dirty="0">
                <a:solidFill>
                  <a:schemeClr val="tx1"/>
                </a:solidFill>
                <a:effectLst/>
                <a:latin typeface="Arial" panose="020B0604020202020204" pitchFamily="34" charset="0"/>
                <a:ea typeface="+mn-ea"/>
                <a:cs typeface="+mn-cs"/>
              </a:rPr>
              <a:t>is the process to build, test, configure and deploy from a build to a production environment.</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52147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42003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648034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1951656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2050892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17</a:t>
            </a:fld>
            <a:endParaRPr lang="en-GB" dirty="0"/>
          </a:p>
        </p:txBody>
      </p:sp>
    </p:spTree>
    <p:extLst>
      <p:ext uri="{BB962C8B-B14F-4D97-AF65-F5344CB8AC3E}">
        <p14:creationId xmlns:p14="http://schemas.microsoft.com/office/powerpoint/2010/main" val="882130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803783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2146625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1842579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b="1"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927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2739660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638949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27</a:t>
            </a:fld>
            <a:endParaRPr lang="en-GB" dirty="0"/>
          </a:p>
        </p:txBody>
      </p:sp>
    </p:spTree>
    <p:extLst>
      <p:ext uri="{BB962C8B-B14F-4D97-AF65-F5344CB8AC3E}">
        <p14:creationId xmlns:p14="http://schemas.microsoft.com/office/powerpoint/2010/main" val="551845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29</a:t>
            </a:fld>
            <a:endParaRPr lang="en-GB" dirty="0"/>
          </a:p>
        </p:txBody>
      </p:sp>
    </p:spTree>
    <p:extLst>
      <p:ext uri="{BB962C8B-B14F-4D97-AF65-F5344CB8AC3E}">
        <p14:creationId xmlns:p14="http://schemas.microsoft.com/office/powerpoint/2010/main" val="2720058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b="0" kern="1200" dirty="0">
                <a:solidFill>
                  <a:schemeClr val="tx1"/>
                </a:solidFill>
                <a:effectLst/>
                <a:latin typeface="Arial" panose="020B0604020202020204" pitchFamily="34" charset="0"/>
                <a:ea typeface="+mn-ea"/>
                <a:cs typeface="+mn-cs"/>
              </a:rPr>
              <a:t>task: DotNetCoreCLI@2</a:t>
            </a:r>
          </a:p>
          <a:p>
            <a:r>
              <a:rPr lang="da-DK" sz="1200" b="0" kern="1200" dirty="0">
                <a:solidFill>
                  <a:schemeClr val="tx1"/>
                </a:solidFill>
                <a:effectLst/>
                <a:latin typeface="Arial" panose="020B0604020202020204" pitchFamily="34" charset="0"/>
                <a:ea typeface="+mn-ea"/>
                <a:cs typeface="+mn-cs"/>
              </a:rPr>
              <a:t>  displayName: "Pack"</a:t>
            </a:r>
          </a:p>
          <a:p>
            <a:r>
              <a:rPr lang="da-DK" sz="1200" b="0" kern="1200" dirty="0">
                <a:solidFill>
                  <a:schemeClr val="tx1"/>
                </a:solidFill>
                <a:effectLst/>
                <a:latin typeface="Arial" panose="020B0604020202020204" pitchFamily="34" charset="0"/>
                <a:ea typeface="+mn-ea"/>
                <a:cs typeface="+mn-cs"/>
              </a:rPr>
              <a:t>  inputs:</a:t>
            </a:r>
          </a:p>
          <a:p>
            <a:r>
              <a:rPr lang="da-DK" sz="1200" b="0" kern="1200" dirty="0">
                <a:solidFill>
                  <a:schemeClr val="tx1"/>
                </a:solidFill>
                <a:effectLst/>
                <a:latin typeface="Arial" panose="020B0604020202020204" pitchFamily="34" charset="0"/>
                <a:ea typeface="+mn-ea"/>
                <a:cs typeface="+mn-cs"/>
              </a:rPr>
              <a:t>    command: 'pack'</a:t>
            </a:r>
          </a:p>
          <a:p>
            <a:r>
              <a:rPr lang="da-DK" sz="1200" b="0" kern="1200" dirty="0">
                <a:solidFill>
                  <a:schemeClr val="tx1"/>
                </a:solidFill>
                <a:effectLst/>
                <a:latin typeface="Arial" panose="020B0604020202020204" pitchFamily="34" charset="0"/>
                <a:ea typeface="+mn-ea"/>
                <a:cs typeface="+mn-cs"/>
              </a:rPr>
              <a:t>    packagesToPack: '**/*.csproj'</a:t>
            </a:r>
          </a:p>
          <a:p>
            <a:r>
              <a:rPr lang="da-DK" sz="1200" b="0" kern="1200" dirty="0">
                <a:solidFill>
                  <a:schemeClr val="tx1"/>
                </a:solidFill>
                <a:effectLst/>
                <a:latin typeface="Arial" panose="020B0604020202020204" pitchFamily="34" charset="0"/>
                <a:ea typeface="+mn-ea"/>
                <a:cs typeface="+mn-cs"/>
              </a:rPr>
              <a:t>    versioningScheme: 'off'</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31</a:t>
            </a:fld>
            <a:endParaRPr lang="en-GB" dirty="0"/>
          </a:p>
        </p:txBody>
      </p:sp>
    </p:spTree>
    <p:extLst>
      <p:ext uri="{BB962C8B-B14F-4D97-AF65-F5344CB8AC3E}">
        <p14:creationId xmlns:p14="http://schemas.microsoft.com/office/powerpoint/2010/main" val="89254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33</a:t>
            </a:fld>
            <a:endParaRPr lang="en-GB" dirty="0"/>
          </a:p>
        </p:txBody>
      </p:sp>
    </p:spTree>
    <p:extLst>
      <p:ext uri="{BB962C8B-B14F-4D97-AF65-F5344CB8AC3E}">
        <p14:creationId xmlns:p14="http://schemas.microsoft.com/office/powerpoint/2010/main" val="2951864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b="0" kern="1200" dirty="0">
                <a:solidFill>
                  <a:schemeClr val="tx1"/>
                </a:solidFill>
                <a:effectLst/>
                <a:latin typeface="Arial" panose="020B0604020202020204" pitchFamily="34" charset="0"/>
                <a:ea typeface="+mn-ea"/>
                <a:cs typeface="+mn-cs"/>
              </a:rPr>
              <a:t>task: DotNetCoreCLI@2</a:t>
            </a:r>
          </a:p>
          <a:p>
            <a:r>
              <a:rPr lang="da-DK" sz="1200" b="0" kern="1200" dirty="0">
                <a:solidFill>
                  <a:schemeClr val="tx1"/>
                </a:solidFill>
                <a:effectLst/>
                <a:latin typeface="Arial" panose="020B0604020202020204" pitchFamily="34" charset="0"/>
                <a:ea typeface="+mn-ea"/>
                <a:cs typeface="+mn-cs"/>
              </a:rPr>
              <a:t>  displayName: "Publish"</a:t>
            </a:r>
          </a:p>
          <a:p>
            <a:r>
              <a:rPr lang="da-DK" sz="1200" b="0" kern="1200" dirty="0">
                <a:solidFill>
                  <a:schemeClr val="tx1"/>
                </a:solidFill>
                <a:effectLst/>
                <a:latin typeface="Arial" panose="020B0604020202020204" pitchFamily="34" charset="0"/>
                <a:ea typeface="+mn-ea"/>
                <a:cs typeface="+mn-cs"/>
              </a:rPr>
              <a:t>  inputs:</a:t>
            </a:r>
          </a:p>
          <a:p>
            <a:r>
              <a:rPr lang="da-DK" sz="1200" b="0" kern="1200" dirty="0">
                <a:solidFill>
                  <a:schemeClr val="tx1"/>
                </a:solidFill>
                <a:effectLst/>
                <a:latin typeface="Arial" panose="020B0604020202020204" pitchFamily="34" charset="0"/>
                <a:ea typeface="+mn-ea"/>
                <a:cs typeface="+mn-cs"/>
              </a:rPr>
              <a:t>    command: 'push'</a:t>
            </a:r>
          </a:p>
          <a:p>
            <a:r>
              <a:rPr lang="da-DK" sz="1200" b="0" kern="1200" dirty="0">
                <a:solidFill>
                  <a:schemeClr val="tx1"/>
                </a:solidFill>
                <a:effectLst/>
                <a:latin typeface="Arial" panose="020B0604020202020204" pitchFamily="34" charset="0"/>
                <a:ea typeface="+mn-ea"/>
                <a:cs typeface="+mn-cs"/>
              </a:rPr>
              <a:t>    packagesToPush: '$(Build.ArtifactStagingDirectory)/*.nupkg'</a:t>
            </a:r>
          </a:p>
          <a:p>
            <a:r>
              <a:rPr lang="da-DK" sz="1200" b="0" kern="1200" dirty="0">
                <a:solidFill>
                  <a:schemeClr val="tx1"/>
                </a:solidFill>
                <a:effectLst/>
                <a:latin typeface="Arial" panose="020B0604020202020204" pitchFamily="34" charset="0"/>
                <a:ea typeface="+mn-ea"/>
                <a:cs typeface="+mn-cs"/>
              </a:rPr>
              <a:t>    nuGetFeedType: 'internal'</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kern="1200" dirty="0">
                <a:solidFill>
                  <a:schemeClr val="tx1"/>
                </a:solidFill>
                <a:effectLst/>
                <a:latin typeface="Arial" panose="020B0604020202020204" pitchFamily="34" charset="0"/>
                <a:ea typeface="+mn-ea"/>
                <a:cs typeface="+mn-cs"/>
              </a:rPr>
              <a:t>    publishVstsFeed: '</a:t>
            </a:r>
            <a:r>
              <a:rPr lang="en-US" sz="1200" b="1" i="1" dirty="0"/>
              <a:t>{project-name}/{feed-name}</a:t>
            </a:r>
          </a:p>
          <a:p>
            <a:r>
              <a:rPr lang="da-DK" sz="1200" b="0" kern="1200" dirty="0">
                <a:solidFill>
                  <a:schemeClr val="tx1"/>
                </a:solidFill>
                <a:effectLst/>
                <a:latin typeface="Arial" panose="020B0604020202020204" pitchFamily="34" charset="0"/>
                <a:ea typeface="+mn-ea"/>
                <a:cs typeface="+mn-cs"/>
              </a:rPr>
              <a:t>'</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35</a:t>
            </a:fld>
            <a:endParaRPr lang="en-GB" dirty="0"/>
          </a:p>
        </p:txBody>
      </p:sp>
    </p:spTree>
    <p:extLst>
      <p:ext uri="{BB962C8B-B14F-4D97-AF65-F5344CB8AC3E}">
        <p14:creationId xmlns:p14="http://schemas.microsoft.com/office/powerpoint/2010/main" val="276796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208887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panose="020B0604020202020204" pitchFamily="34" charset="0"/>
                <a:ea typeface="+mn-ea"/>
                <a:cs typeface="+mn-cs"/>
              </a:rPr>
              <a:t>How quickly you can fail fast or double down is determined by your cycle time. Your cycle time determines how quickly you can gather feedback to determine what happens in the next iteration. The feedback that you gather with each cycle should be real, actionable data. Manual delivery increases cycle times exponentially.</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349036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43422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46938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267851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39780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Agile =&gt;</a:t>
            </a:r>
            <a:r>
              <a:rPr lang="en-US" dirty="0"/>
              <a:t> focuses on the gap between Business and IT. </a:t>
            </a:r>
          </a:p>
          <a:p>
            <a:endParaRPr lang="en-US" dirty="0"/>
          </a:p>
          <a:p>
            <a:r>
              <a:rPr lang="en-US" b="1" dirty="0"/>
              <a:t>DevOps =&gt; </a:t>
            </a:r>
            <a:r>
              <a:rPr lang="en-US" dirty="0"/>
              <a:t>focuses on the gap between Development and Operations.</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489205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2" name="Title 1"/>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6 level</a:t>
            </a:r>
          </a:p>
          <a:p>
            <a:pPr lvl="6"/>
            <a:r>
              <a:rPr lang="en-GB" dirty="0"/>
              <a:t>7</a:t>
            </a:r>
          </a:p>
          <a:p>
            <a:pPr lvl="7"/>
            <a:r>
              <a:rPr lang="en-GB" dirty="0"/>
              <a:t>8</a:t>
            </a:r>
          </a:p>
          <a:p>
            <a:pPr lvl="8"/>
            <a:r>
              <a:rPr lang="en-GB" dirty="0"/>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21 October 2020</a:t>
            </a:fld>
            <a:endParaRPr lang="en-GB" dirty="0"/>
          </a:p>
        </p:txBody>
      </p:sp>
      <p:sp>
        <p:nvSpPr>
          <p:cNvPr id="5" name="Footer Placeholder 4" hidden="1"/>
          <p:cNvSpPr>
            <a:spLocks noGrp="1"/>
          </p:cNvSpPr>
          <p:nvPr>
            <p:ph type="ftr" sz="quarter" idx="11"/>
          </p:nvPr>
        </p:nvSpPr>
        <p:spPr/>
        <p:txBody>
          <a:bodyPr/>
          <a:lstStyle/>
          <a:p>
            <a:endParaRPr lang="en-GB" dirty="0"/>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ladsholder til dato 1" hidden="1"/>
          <p:cNvSpPr>
            <a:spLocks noGrp="1"/>
          </p:cNvSpPr>
          <p:nvPr>
            <p:ph type="dt" sz="half" idx="15"/>
          </p:nvPr>
        </p:nvSpPr>
        <p:spPr/>
        <p:txBody>
          <a:bodyPr/>
          <a:lstStyle/>
          <a:p>
            <a:fld id="{73A80043-8D1A-4EE7-8835-0FA45918CF0B}" type="datetime4">
              <a:rPr lang="en-GB" smtClean="0"/>
              <a:t>21 October 2020</a:t>
            </a:fld>
            <a:endParaRPr lang="en-GB" dirty="0"/>
          </a:p>
        </p:txBody>
      </p:sp>
      <p:sp>
        <p:nvSpPr>
          <p:cNvPr id="4" name="Pladsholder til sidefod 3"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dirty="0"/>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dirty="0"/>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dirty="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3" name="Date Placeholder 2" hidden="1"/>
          <p:cNvSpPr>
            <a:spLocks noGrp="1"/>
          </p:cNvSpPr>
          <p:nvPr>
            <p:ph type="dt" sz="half" idx="10"/>
          </p:nvPr>
        </p:nvSpPr>
        <p:spPr/>
        <p:txBody>
          <a:bodyPr/>
          <a:lstStyle/>
          <a:p>
            <a:fld id="{61C39D88-A2D2-46EF-88AA-9A0C8DF2E827}" type="datetime4">
              <a:rPr lang="en-GB" smtClean="0"/>
              <a:t>21 October 2020</a:t>
            </a:fld>
            <a:endParaRPr lang="en-GB" dirty="0"/>
          </a:p>
        </p:txBody>
      </p:sp>
      <p:sp>
        <p:nvSpPr>
          <p:cNvPr id="4" name="Footer Placeholder 3" hidden="1"/>
          <p:cNvSpPr>
            <a:spLocks noGrp="1"/>
          </p:cNvSpPr>
          <p:nvPr>
            <p:ph type="ftr" sz="quarter" idx="11"/>
          </p:nvPr>
        </p:nvSpPr>
        <p:spPr/>
        <p:txBody>
          <a:bodyPr/>
          <a:lstStyle/>
          <a:p>
            <a:endParaRPr lang="en-GB"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dirty="0"/>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7" name="Title 6"/>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dirty="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dirty="0"/>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dirty="0" err="1"/>
              <a:t>Dfds</a:t>
            </a:r>
            <a:r>
              <a:rPr lang="da-DK" sz="3600" dirty="0"/>
              <a:t> at the </a:t>
            </a:r>
            <a:br>
              <a:rPr lang="da-DK" sz="3600" dirty="0"/>
            </a:br>
            <a:r>
              <a:rPr lang="da-DK" sz="3600" dirty="0" err="1">
                <a:solidFill>
                  <a:schemeClr val="accent3"/>
                </a:solidFill>
              </a:rPr>
              <a:t>heart</a:t>
            </a:r>
            <a:r>
              <a:rPr lang="da-DK" sz="3600" dirty="0">
                <a:solidFill>
                  <a:schemeClr val="accent3"/>
                </a:solidFill>
              </a:rPr>
              <a:t> of </a:t>
            </a:r>
            <a:r>
              <a:rPr lang="da-DK" sz="3600" dirty="0" err="1">
                <a:solidFill>
                  <a:schemeClr val="accent3"/>
                </a:solidFill>
              </a:rPr>
              <a:t>europe</a:t>
            </a:r>
            <a:endParaRPr lang="en-GB" dirty="0"/>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10/21/2020</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dirty="0"/>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dirty="0"/>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21 October 2020</a:t>
            </a:fld>
            <a:endParaRPr lang="en-GB" dirty="0"/>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dirty="0"/>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hyperlink" Target="https://github.com/settings/token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image" Target="../media/image12.png"/><Relationship Id="rId1" Type="http://schemas.openxmlformats.org/officeDocument/2006/relationships/slideLayout" Target="../slideLayouts/slideLayout36.xml"/><Relationship Id="rId6" Type="http://schemas.openxmlformats.org/officeDocument/2006/relationships/hyperlink" Target="https://hackernoon.com/the-last-mile-to-true-continuous-delivery-6sk323j" TargetMode="External"/><Relationship Id="rId5" Type="http://schemas.openxmlformats.org/officeDocument/2006/relationships/hyperlink" Target="https://www.sumologic.com/insight/continuous-delivery-best-practices/" TargetMode="External"/><Relationship Id="rId4" Type="http://schemas.openxmlformats.org/officeDocument/2006/relationships/hyperlink" Target="https://www.codeproject.com/Articles/1394594/Devops-The-Big-Pictu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da-DK" sz="9000" dirty="0"/>
              <a:t>Azure Devops</a:t>
            </a:r>
            <a:br>
              <a:rPr lang="da-DK" sz="9000" dirty="0"/>
            </a:br>
            <a:r>
              <a:rPr lang="da-DK" sz="9000" dirty="0"/>
              <a:t>DEEP-DIVE</a:t>
            </a:r>
            <a:br>
              <a:rPr lang="da-DK" sz="9000" dirty="0"/>
            </a:br>
            <a:br>
              <a:rPr lang="da-DK" sz="9000" dirty="0"/>
            </a:br>
            <a:r>
              <a:rPr lang="da-DK" sz="1400" dirty="0"/>
              <a:t>U</a:t>
            </a:r>
            <a:r>
              <a:rPr lang="da-DK" sz="1400" cap="none" dirty="0"/>
              <a:t>pdated 20 October 2020</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Continuous Delivery?</a:t>
            </a:r>
          </a:p>
        </p:txBody>
      </p:sp>
    </p:spTree>
    <p:extLst>
      <p:ext uri="{BB962C8B-B14F-4D97-AF65-F5344CB8AC3E}">
        <p14:creationId xmlns:p14="http://schemas.microsoft.com/office/powerpoint/2010/main" val="409887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a:t>
              </a:r>
            </a:p>
          </p:txBody>
        </p:sp>
      </p:grpSp>
      <p:pic>
        <p:nvPicPr>
          <p:cNvPr id="4" name="Picture 3">
            <a:extLst>
              <a:ext uri="{FF2B5EF4-FFF2-40B4-BE49-F238E27FC236}">
                <a16:creationId xmlns:a16="http://schemas.microsoft.com/office/drawing/2014/main" id="{073D4510-3B4A-46A6-98E5-7DBCE2665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88" y="1030842"/>
            <a:ext cx="8051624" cy="5692140"/>
          </a:xfrm>
          <a:prstGeom prst="rect">
            <a:avLst/>
          </a:prstGeom>
        </p:spPr>
      </p:pic>
    </p:spTree>
    <p:extLst>
      <p:ext uri="{BB962C8B-B14F-4D97-AF65-F5344CB8AC3E}">
        <p14:creationId xmlns:p14="http://schemas.microsoft.com/office/powerpoint/2010/main" val="332366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Best Practices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Build should pass in less than 5 min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Always commit small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Implement (and expand) Continuous Integration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Always have one stop between development and production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Deploy to every environment the same way</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da-DK" sz="2100" dirty="0"/>
              <a:t>Automate everything</a:t>
            </a:r>
          </a:p>
          <a:p>
            <a:pPr marL="342900" indent="-342900">
              <a:buFont typeface="Arial" panose="020B0604020202020204" pitchFamily="34" charset="0"/>
              <a:buChar char="•"/>
            </a:pPr>
            <a:endParaRPr lang="da-DK" sz="2100" dirty="0"/>
          </a:p>
        </p:txBody>
      </p:sp>
      <p:pic>
        <p:nvPicPr>
          <p:cNvPr id="4" name="Picture 3">
            <a:extLst>
              <a:ext uri="{FF2B5EF4-FFF2-40B4-BE49-F238E27FC236}">
                <a16:creationId xmlns:a16="http://schemas.microsoft.com/office/drawing/2014/main" id="{5E3889CD-6990-4DE7-8E79-5D01771A8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097984"/>
          </a:xfrm>
          <a:prstGeom prst="rect">
            <a:avLst/>
          </a:prstGeom>
        </p:spPr>
      </p:pic>
    </p:spTree>
    <p:extLst>
      <p:ext uri="{BB962C8B-B14F-4D97-AF65-F5344CB8AC3E}">
        <p14:creationId xmlns:p14="http://schemas.microsoft.com/office/powerpoint/2010/main" val="217435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B5609C-F2F2-436A-AFA6-D821CA09A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11905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Common mistakes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Choosing the wrong team to do the job</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Starting without a plan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Emphasizing process over quality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Getting rigid during implementation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Failing to break down Dev &amp; Ops silos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Taking security for granted</a:t>
            </a:r>
            <a:br>
              <a:rPr lang="en-US" sz="2100" dirty="0"/>
            </a:br>
            <a:endParaRPr lang="en-US" sz="2100" dirty="0"/>
          </a:p>
          <a:p>
            <a:pPr marL="342900" indent="-342900">
              <a:buFont typeface="Arial" panose="020B0604020202020204" pitchFamily="34" charset="0"/>
              <a:buChar char="•"/>
            </a:pPr>
            <a:r>
              <a:rPr lang="da-DK" sz="2100" dirty="0"/>
              <a:t>Using to many new technologies </a:t>
            </a:r>
          </a:p>
        </p:txBody>
      </p:sp>
    </p:spTree>
    <p:extLst>
      <p:ext uri="{BB962C8B-B14F-4D97-AF65-F5344CB8AC3E}">
        <p14:creationId xmlns:p14="http://schemas.microsoft.com/office/powerpoint/2010/main" val="19165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08402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Big Picture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11274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Azure DevOps?</a:t>
            </a:r>
          </a:p>
        </p:txBody>
      </p:sp>
    </p:spTree>
    <p:extLst>
      <p:ext uri="{BB962C8B-B14F-4D97-AF65-F5344CB8AC3E}">
        <p14:creationId xmlns:p14="http://schemas.microsoft.com/office/powerpoint/2010/main" val="32369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a:t>
              </a:r>
            </a:p>
          </p:txBody>
        </p:sp>
      </p:grpSp>
      <p:pic>
        <p:nvPicPr>
          <p:cNvPr id="5" name="Picture 4">
            <a:extLst>
              <a:ext uri="{FF2B5EF4-FFF2-40B4-BE49-F238E27FC236}">
                <a16:creationId xmlns:a16="http://schemas.microsoft.com/office/drawing/2014/main" id="{AB86E522-794E-4FEB-9D2E-91FDA18B3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784" y="1784799"/>
            <a:ext cx="8558432" cy="4340428"/>
          </a:xfrm>
          <a:prstGeom prst="rect">
            <a:avLst/>
          </a:prstGeom>
        </p:spPr>
      </p:pic>
      <p:sp>
        <p:nvSpPr>
          <p:cNvPr id="6" name="Thought Bubble: Cloud 5">
            <a:extLst>
              <a:ext uri="{FF2B5EF4-FFF2-40B4-BE49-F238E27FC236}">
                <a16:creationId xmlns:a16="http://schemas.microsoft.com/office/drawing/2014/main" id="{8E284E3F-BFD3-4334-97C5-74E71DEF4369}"/>
              </a:ext>
            </a:extLst>
          </p:cNvPr>
          <p:cNvSpPr/>
          <p:nvPr/>
        </p:nvSpPr>
        <p:spPr>
          <a:xfrm>
            <a:off x="112734" y="1263702"/>
            <a:ext cx="2242159" cy="2165298"/>
          </a:xfrm>
          <a:prstGeom prst="cloudCallout">
            <a:avLst>
              <a:gd name="adj1" fmla="val 77311"/>
              <a:gd name="adj2" fmla="val 27236"/>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Boards allow us to map business requirements to actionable work items</a:t>
            </a:r>
            <a:endParaRPr lang="da-DK" sz="1600" dirty="0" err="1"/>
          </a:p>
        </p:txBody>
      </p:sp>
      <p:sp>
        <p:nvSpPr>
          <p:cNvPr id="10" name="Thought Bubble: Cloud 9">
            <a:extLst>
              <a:ext uri="{FF2B5EF4-FFF2-40B4-BE49-F238E27FC236}">
                <a16:creationId xmlns:a16="http://schemas.microsoft.com/office/drawing/2014/main" id="{CBF9BD5A-5A67-4E94-B2D8-A4BF8D8265B4}"/>
              </a:ext>
            </a:extLst>
          </p:cNvPr>
          <p:cNvSpPr/>
          <p:nvPr/>
        </p:nvSpPr>
        <p:spPr>
          <a:xfrm>
            <a:off x="2865007" y="4176323"/>
            <a:ext cx="2242159" cy="1943909"/>
          </a:xfrm>
          <a:prstGeom prst="cloudCallout">
            <a:avLst>
              <a:gd name="adj1" fmla="val 46585"/>
              <a:gd name="adj2" fmla="val -113671"/>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Repos allow us to manage, share and version our work</a:t>
            </a:r>
            <a:endParaRPr lang="da-DK" sz="1600" dirty="0" err="1"/>
          </a:p>
        </p:txBody>
      </p:sp>
      <p:sp>
        <p:nvSpPr>
          <p:cNvPr id="11" name="Thought Bubble: Cloud 10">
            <a:extLst>
              <a:ext uri="{FF2B5EF4-FFF2-40B4-BE49-F238E27FC236}">
                <a16:creationId xmlns:a16="http://schemas.microsoft.com/office/drawing/2014/main" id="{1E1B8A83-BF5E-4707-973E-138184EB97E1}"/>
              </a:ext>
            </a:extLst>
          </p:cNvPr>
          <p:cNvSpPr/>
          <p:nvPr/>
        </p:nvSpPr>
        <p:spPr>
          <a:xfrm>
            <a:off x="6811216" y="4290367"/>
            <a:ext cx="2242159" cy="2051648"/>
          </a:xfrm>
          <a:prstGeom prst="cloudCallout">
            <a:avLst>
              <a:gd name="adj1" fmla="val -40566"/>
              <a:gd name="adj2" fmla="val -105558"/>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Pipelines allow us to build and release our work</a:t>
            </a:r>
            <a:endParaRPr lang="da-DK" sz="1600" dirty="0" err="1"/>
          </a:p>
        </p:txBody>
      </p:sp>
      <p:sp>
        <p:nvSpPr>
          <p:cNvPr id="12" name="Thought Bubble: Cloud 11">
            <a:extLst>
              <a:ext uri="{FF2B5EF4-FFF2-40B4-BE49-F238E27FC236}">
                <a16:creationId xmlns:a16="http://schemas.microsoft.com/office/drawing/2014/main" id="{720F77DC-FCAA-48E7-A7E2-E276E7EEDB2F}"/>
              </a:ext>
            </a:extLst>
          </p:cNvPr>
          <p:cNvSpPr/>
          <p:nvPr/>
        </p:nvSpPr>
        <p:spPr>
          <a:xfrm>
            <a:off x="10083452" y="1237838"/>
            <a:ext cx="1995814" cy="1988427"/>
          </a:xfrm>
          <a:prstGeom prst="cloudCallout">
            <a:avLst>
              <a:gd name="adj1" fmla="val -77294"/>
              <a:gd name="adj2" fmla="val 4745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Artifacts allow us to bundle and share our work</a:t>
            </a:r>
            <a:endParaRPr lang="da-DK" sz="1600" dirty="0" err="1"/>
          </a:p>
        </p:txBody>
      </p:sp>
    </p:spTree>
    <p:extLst>
      <p:ext uri="{BB962C8B-B14F-4D97-AF65-F5344CB8AC3E}">
        <p14:creationId xmlns:p14="http://schemas.microsoft.com/office/powerpoint/2010/main" val="369868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710799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205403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4132196368"/>
              </p:ext>
            </p:extLst>
          </p:nvPr>
        </p:nvGraphicFramePr>
        <p:xfrm>
          <a:off x="501410" y="2000250"/>
          <a:ext cx="11225770" cy="3726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dirty="0">
                  <a:solidFill>
                    <a:schemeClr val="bg1"/>
                  </a:solidFill>
                </a:rPr>
                <a:t>ADODD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71757BC5-FD58-4092-9D20-A0775832EB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F8F619E0-E537-489F-9669-48B17285534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23EE649-D501-4243-BBD6-15F7682770C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D1ABB850-5378-4BB1-A6BD-E4F17F09F5C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73AF9431-A068-4651-90FA-B607007530F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D261368C-88C8-4E66-90FD-5837BED2D6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mj-lt"/>
              <a:buAutoNum type="arabicPeriod"/>
            </a:pPr>
            <a:r>
              <a:rPr lang="en-US" dirty="0"/>
              <a:t>Navigate to github.com and sign-in with a valid user account</a:t>
            </a:r>
          </a:p>
          <a:p>
            <a:pPr marL="342900" indent="-342900">
              <a:buFont typeface="+mj-lt"/>
              <a:buAutoNum type="arabicPeriod"/>
            </a:pPr>
            <a:endParaRPr lang="en-US" dirty="0"/>
          </a:p>
          <a:p>
            <a:pPr marL="342900" indent="-342900">
              <a:buFont typeface="+mj-lt"/>
              <a:buAutoNum type="arabicPeriod"/>
            </a:pPr>
            <a:r>
              <a:rPr lang="en-US" dirty="0"/>
              <a:t>Create a new repository called ADODD-Demo</a:t>
            </a:r>
          </a:p>
          <a:p>
            <a:pPr marL="342900" indent="-342900">
              <a:buFont typeface="+mj-lt"/>
              <a:buAutoNum type="arabicPeriod"/>
            </a:pPr>
            <a:endParaRPr lang="en-US" dirty="0"/>
          </a:p>
          <a:p>
            <a:pPr marL="342900" indent="-342900">
              <a:buFont typeface="+mj-lt"/>
              <a:buAutoNum type="arabicPeriod"/>
            </a:pPr>
            <a:r>
              <a:rPr lang="en-US" dirty="0"/>
              <a:t>Navigate to dev.azure.com and sign-in with a valid user account</a:t>
            </a:r>
          </a:p>
          <a:p>
            <a:pPr marL="342900" indent="-342900">
              <a:buFont typeface="+mj-lt"/>
              <a:buAutoNum type="arabicPeriod"/>
            </a:pPr>
            <a:endParaRPr lang="en-US" dirty="0"/>
          </a:p>
          <a:p>
            <a:pPr marL="342900" indent="-342900">
              <a:buFont typeface="+mj-lt"/>
              <a:buAutoNum type="arabicPeriod"/>
            </a:pPr>
            <a:r>
              <a:rPr lang="en-US" dirty="0"/>
              <a:t>Create a new organization named: dev.azure.com/{my-unique-org-name}</a:t>
            </a:r>
          </a:p>
          <a:p>
            <a:pPr marL="342900" indent="-342900">
              <a:buFont typeface="+mj-lt"/>
              <a:buAutoNum type="arabicPeriod"/>
            </a:pPr>
            <a:endParaRPr lang="en-US" dirty="0"/>
          </a:p>
          <a:p>
            <a:pPr marL="342900" indent="-342900">
              <a:buFont typeface="+mj-lt"/>
              <a:buAutoNum type="arabicPeriod"/>
            </a:pPr>
            <a:r>
              <a:rPr lang="en-US" dirty="0"/>
              <a:t>Create a new project named: ADODD-Demo</a:t>
            </a:r>
          </a:p>
          <a:p>
            <a:pPr marL="342900" indent="-342900">
              <a:buFont typeface="+mj-lt"/>
              <a:buAutoNum type="arabicPeriod"/>
            </a:pPr>
            <a:endParaRPr lang="en-US" dirty="0"/>
          </a:p>
          <a:p>
            <a:pPr marL="342900" indent="-342900">
              <a:buFont typeface="+mj-lt"/>
              <a:buAutoNum type="arabicPeriod"/>
            </a:pPr>
            <a:r>
              <a:rPr lang="en-US" dirty="0"/>
              <a:t>Go to Project Settings &gt; GitHub Connection and connect to a Git repository</a:t>
            </a:r>
          </a:p>
          <a:p>
            <a:pPr marL="342900" indent="-342900">
              <a:buFont typeface="+mj-lt"/>
              <a:buAutoNum type="arabicPeriod"/>
            </a:pPr>
            <a:endParaRPr lang="en-US" dirty="0"/>
          </a:p>
          <a:p>
            <a:pPr marL="342900" indent="-342900">
              <a:buFont typeface="+mj-lt"/>
              <a:buAutoNum type="arabicPeriod"/>
            </a:pPr>
            <a:r>
              <a:rPr lang="en-US" dirty="0"/>
              <a:t>Go to </a:t>
            </a:r>
            <a:r>
              <a:rPr lang="en-US" dirty="0">
                <a:hlinkClick r:id="rId4"/>
              </a:rPr>
              <a:t>https://github.com/settings/tokens</a:t>
            </a:r>
            <a:r>
              <a:rPr lang="en-US" dirty="0"/>
              <a:t> and generate a new personal access token (PAT)</a:t>
            </a:r>
          </a:p>
          <a:p>
            <a:pPr marL="342900" indent="-342900">
              <a:buFont typeface="+mj-lt"/>
              <a:buAutoNum type="arabicPeriod"/>
            </a:pPr>
            <a:endParaRPr lang="en-US" dirty="0"/>
          </a:p>
          <a:p>
            <a:pPr marL="342900" indent="-342900">
              <a:buFont typeface="+mj-lt"/>
              <a:buAutoNum type="arabicPeriod"/>
            </a:pPr>
            <a:r>
              <a:rPr lang="en-US" dirty="0"/>
              <a:t>Go to Project Settings &gt; Service Connection and setup a new GitHub connection that uses our newly created PAT</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0585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21186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Boards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Boards</a:t>
            </a:r>
            <a:r>
              <a:rPr lang="da-DK" sz="2100" dirty="0"/>
              <a:t> are ”process pipelines” for </a:t>
            </a:r>
            <a:r>
              <a:rPr lang="da-DK" sz="2100" b="1" dirty="0"/>
              <a:t>work items</a:t>
            </a:r>
            <a:r>
              <a:rPr lang="da-DK" sz="2100" dirty="0"/>
              <a:t>, which are t</a:t>
            </a:r>
            <a:r>
              <a:rPr lang="en-US" sz="2100" dirty="0"/>
              <a:t>he primary “unit of work” in </a:t>
            </a:r>
            <a:r>
              <a:rPr lang="en-US" sz="2100" b="1" dirty="0"/>
              <a:t>projects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reference </a:t>
            </a:r>
            <a:r>
              <a:rPr lang="da-DK" sz="2100" b="1" dirty="0"/>
              <a:t>backlogs</a:t>
            </a:r>
            <a:r>
              <a:rPr lang="da-DK" sz="2100" dirty="0"/>
              <a:t> to plan, prioritize and organize </a:t>
            </a:r>
            <a:r>
              <a:rPr lang="da-DK" sz="2100" b="1" dirty="0"/>
              <a:t>work items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sprint backlogs</a:t>
            </a:r>
            <a:r>
              <a:rPr lang="da-DK" sz="2100" dirty="0"/>
              <a:t> to manage </a:t>
            </a:r>
            <a:r>
              <a:rPr lang="da-DK" sz="2100" b="1" dirty="0"/>
              <a:t>iterations</a:t>
            </a:r>
            <a:r>
              <a:rPr lang="da-DK" sz="2100" dirty="0"/>
              <a:t> and maintain agility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queries</a:t>
            </a:r>
            <a:r>
              <a:rPr lang="da-DK" sz="2100" dirty="0"/>
              <a:t> to </a:t>
            </a:r>
            <a:r>
              <a:rPr lang="en-US" sz="2100" dirty="0"/>
              <a:t>group </a:t>
            </a:r>
            <a:r>
              <a:rPr lang="en-US" sz="2100" b="1" dirty="0"/>
              <a:t>work items</a:t>
            </a:r>
            <a:r>
              <a:rPr lang="en-US" sz="2100" dirty="0"/>
              <a:t> across </a:t>
            </a:r>
            <a:r>
              <a:rPr lang="en-US" sz="2100" b="1" dirty="0"/>
              <a:t>projects</a:t>
            </a:r>
            <a:endParaRPr lang="da-DK" sz="2100" b="1" dirty="0"/>
          </a:p>
        </p:txBody>
      </p:sp>
      <p:pic>
        <p:nvPicPr>
          <p:cNvPr id="10" name="Picture 9">
            <a:extLst>
              <a:ext uri="{FF2B5EF4-FFF2-40B4-BE49-F238E27FC236}">
                <a16:creationId xmlns:a16="http://schemas.microsoft.com/office/drawing/2014/main" id="{17001CDA-A5D3-4995-90E2-198EE6A1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119" y="2421923"/>
            <a:ext cx="4607635" cy="2254406"/>
          </a:xfrm>
          <a:prstGeom prst="rect">
            <a:avLst/>
          </a:prstGeom>
        </p:spPr>
      </p:pic>
    </p:spTree>
    <p:extLst>
      <p:ext uri="{BB962C8B-B14F-4D97-AF65-F5344CB8AC3E}">
        <p14:creationId xmlns:p14="http://schemas.microsoft.com/office/powerpoint/2010/main" val="206089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Boards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61701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Boards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Add “blocked” and “review” columns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“enablers” and “features” </a:t>
            </a:r>
            <a:r>
              <a:rPr lang="en-US" sz="2100" dirty="0" err="1"/>
              <a:t>swinlanes</a:t>
            </a:r>
            <a:r>
              <a:rPr lang="en-US" sz="2100" dirty="0"/>
              <a:t>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Create three work items in the default backlog</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Setup three fixed-length sprints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Allocate one work item to each sprint</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Configure a “work in progress” query to easily figure out what we are working 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5" name="Picture 4">
            <a:extLst>
              <a:ext uri="{FF2B5EF4-FFF2-40B4-BE49-F238E27FC236}">
                <a16:creationId xmlns:a16="http://schemas.microsoft.com/office/drawing/2014/main" id="{977D9D3E-6EB7-4D83-B7A2-DC7C58771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118" y="2552145"/>
            <a:ext cx="4607636" cy="2481035"/>
          </a:xfrm>
          <a:prstGeom prst="rect">
            <a:avLst/>
          </a:prstGeom>
        </p:spPr>
      </p:pic>
    </p:spTree>
    <p:extLst>
      <p:ext uri="{BB962C8B-B14F-4D97-AF65-F5344CB8AC3E}">
        <p14:creationId xmlns:p14="http://schemas.microsoft.com/office/powerpoint/2010/main" val="161694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Boards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3392437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Repos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204478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Repos</a:t>
            </a:r>
            <a:r>
              <a:rPr lang="da-DK" sz="2100" dirty="0"/>
              <a:t> belong to </a:t>
            </a:r>
            <a:r>
              <a:rPr lang="da-DK" sz="2100" b="1" dirty="0"/>
              <a:t>projects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use </a:t>
            </a:r>
            <a:r>
              <a:rPr lang="da-DK" sz="2100" b="1" dirty="0"/>
              <a:t>commits </a:t>
            </a:r>
            <a:r>
              <a:rPr lang="da-DK" sz="2100" dirty="0"/>
              <a:t>to</a:t>
            </a:r>
            <a:r>
              <a:rPr lang="da-DK" sz="2100" b="1" dirty="0"/>
              <a:t> </a:t>
            </a:r>
            <a:r>
              <a:rPr lang="da-DK" sz="2100" dirty="0"/>
              <a:t>track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enables </a:t>
            </a:r>
            <a:r>
              <a:rPr lang="da-DK" sz="2100" b="1" dirty="0"/>
              <a:t>branching</a:t>
            </a:r>
            <a:r>
              <a:rPr lang="da-DK" sz="2100" dirty="0"/>
              <a:t> to support collaboration</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Repos </a:t>
            </a:r>
            <a:r>
              <a:rPr lang="da-DK" sz="2100" dirty="0"/>
              <a:t>use </a:t>
            </a:r>
            <a:r>
              <a:rPr lang="da-DK" sz="2100" b="1" dirty="0"/>
              <a:t>Pull Requests</a:t>
            </a:r>
            <a:r>
              <a:rPr lang="da-DK" sz="2100" dirty="0"/>
              <a:t> to </a:t>
            </a:r>
            <a:r>
              <a:rPr lang="da-DK" sz="2100" b="1" dirty="0"/>
              <a:t>commit</a:t>
            </a:r>
            <a:r>
              <a:rPr lang="da-DK" sz="2100" dirty="0"/>
              <a:t> changes and update </a:t>
            </a:r>
            <a:r>
              <a:rPr lang="da-DK" sz="2100" b="1" dirty="0"/>
              <a:t>work items</a:t>
            </a:r>
          </a:p>
        </p:txBody>
      </p:sp>
      <p:pic>
        <p:nvPicPr>
          <p:cNvPr id="4" name="Picture 3">
            <a:extLst>
              <a:ext uri="{FF2B5EF4-FFF2-40B4-BE49-F238E27FC236}">
                <a16:creationId xmlns:a16="http://schemas.microsoft.com/office/drawing/2014/main" id="{6B18D711-FE6B-4934-B11B-61ED8849E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591" y="2228850"/>
            <a:ext cx="2857500" cy="2857500"/>
          </a:xfrm>
          <a:prstGeom prst="rect">
            <a:avLst/>
          </a:prstGeom>
        </p:spPr>
      </p:pic>
    </p:spTree>
    <p:extLst>
      <p:ext uri="{BB962C8B-B14F-4D97-AF65-F5344CB8AC3E}">
        <p14:creationId xmlns:p14="http://schemas.microsoft.com/office/powerpoint/2010/main" val="2681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Repos &gt; Code Kata #1</a:t>
              </a:r>
            </a:p>
          </p:txBody>
        </p:sp>
      </p:grpSp>
      <p:pic>
        <p:nvPicPr>
          <p:cNvPr id="7" name="Picture 6">
            <a:extLst>
              <a:ext uri="{FF2B5EF4-FFF2-40B4-BE49-F238E27FC236}">
                <a16:creationId xmlns:a16="http://schemas.microsoft.com/office/drawing/2014/main" id="{16A31FFF-3A7B-41B6-B4DD-5F42A07A2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920" y="1340019"/>
            <a:ext cx="8046161" cy="4578349"/>
          </a:xfrm>
          <a:prstGeom prst="rect">
            <a:avLst/>
          </a:prstGeom>
        </p:spPr>
      </p:pic>
    </p:spTree>
    <p:extLst>
      <p:ext uri="{BB962C8B-B14F-4D97-AF65-F5344CB8AC3E}">
        <p14:creationId xmlns:p14="http://schemas.microsoft.com/office/powerpoint/2010/main" val="2667005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Repos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1673790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62CE85-5885-4C9A-899F-9A9DED6C4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442" y="2455450"/>
            <a:ext cx="4274312" cy="240430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Pipelines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Pipelines</a:t>
            </a:r>
            <a:r>
              <a:rPr lang="da-DK" sz="2100" dirty="0"/>
              <a:t> is used by </a:t>
            </a:r>
            <a:r>
              <a:rPr lang="da-DK" sz="2100" b="1" dirty="0"/>
              <a:t>projects </a:t>
            </a:r>
            <a:r>
              <a:rPr lang="da-DK" sz="2100" dirty="0"/>
              <a:t>to build and publish </a:t>
            </a:r>
            <a:r>
              <a:rPr lang="da-DK" sz="2100" b="1" dirty="0"/>
              <a:t>artifacts</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use </a:t>
            </a:r>
            <a:r>
              <a:rPr lang="da-DK" sz="2100" b="1" dirty="0"/>
              <a:t>environments</a:t>
            </a:r>
            <a:r>
              <a:rPr lang="da-DK" sz="2100" dirty="0"/>
              <a:t> to ”mimic” deployment targets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Pipelines</a:t>
            </a:r>
            <a:r>
              <a:rPr lang="da-DK" sz="2100" dirty="0"/>
              <a:t> use </a:t>
            </a:r>
            <a:r>
              <a:rPr lang="da-DK" sz="2100" b="1" dirty="0"/>
              <a:t>releases</a:t>
            </a:r>
            <a:r>
              <a:rPr lang="da-DK" sz="2100" dirty="0"/>
              <a:t> to deploy </a:t>
            </a:r>
            <a:r>
              <a:rPr lang="da-DK" sz="2100" b="1" dirty="0"/>
              <a:t>artifacts </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owns </a:t>
            </a:r>
            <a:r>
              <a:rPr lang="da-DK" sz="2100" b="1" dirty="0"/>
              <a:t>libraries</a:t>
            </a:r>
            <a:r>
              <a:rPr lang="da-DK" sz="2100" dirty="0"/>
              <a:t> of </a:t>
            </a:r>
            <a:r>
              <a:rPr lang="da-DK" sz="2100" b="1" dirty="0"/>
              <a:t>variables</a:t>
            </a:r>
            <a:r>
              <a:rPr lang="da-DK" sz="2100" dirty="0"/>
              <a:t> and </a:t>
            </a:r>
            <a:r>
              <a:rPr lang="da-DK" sz="2100" b="1" dirty="0"/>
              <a:t>files</a:t>
            </a:r>
            <a:r>
              <a:rPr lang="da-DK" sz="2100" dirty="0"/>
              <a:t> that can be referenced from anywhere in a </a:t>
            </a:r>
            <a:r>
              <a:rPr lang="da-DK" sz="2100" b="1" dirty="0"/>
              <a:t>project</a:t>
            </a:r>
          </a:p>
        </p:txBody>
      </p:sp>
    </p:spTree>
    <p:extLst>
      <p:ext uri="{BB962C8B-B14F-4D97-AF65-F5344CB8AC3E}">
        <p14:creationId xmlns:p14="http://schemas.microsoft.com/office/powerpoint/2010/main" val="414552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Why do we need DevOps?</a:t>
            </a:r>
          </a:p>
        </p:txBody>
      </p:sp>
    </p:spTree>
    <p:extLst>
      <p:ext uri="{BB962C8B-B14F-4D97-AF65-F5344CB8AC3E}">
        <p14:creationId xmlns:p14="http://schemas.microsoft.com/office/powerpoint/2010/main" val="604442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Pipelines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969035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A0B93-0EBD-4C8D-85AC-052924467B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4679" y="2552146"/>
            <a:ext cx="4809075" cy="2843544"/>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4">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Pipelines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0" y="1456060"/>
            <a:ext cx="6064037" cy="4216893"/>
          </a:xfrm>
          <a:prstGeom prst="rect">
            <a:avLst/>
          </a:prstGeom>
          <a:noFill/>
        </p:spPr>
        <p:txBody>
          <a:bodyPr wrap="square" lIns="0" tIns="0" rIns="0" bIns="0" rtlCol="0" anchor="t">
            <a:noAutofit/>
          </a:bodyPr>
          <a:lstStyle/>
          <a:p>
            <a:pPr marL="457200" indent="-457200">
              <a:buFont typeface="+mj-lt"/>
              <a:buAutoNum type="arabicPeriod"/>
            </a:pPr>
            <a:r>
              <a:rPr lang="en-US" sz="2100" dirty="0"/>
              <a:t>Create a new pipeline named “My-Repo-Build”</a:t>
            </a:r>
          </a:p>
          <a:p>
            <a:pPr marL="457200" indent="-457200">
              <a:buFont typeface="+mj-lt"/>
              <a:buAutoNum type="arabicPeriod"/>
            </a:pPr>
            <a:endParaRPr lang="en-US" sz="2100" dirty="0"/>
          </a:p>
          <a:p>
            <a:pPr marL="457200" indent="-457200">
              <a:buFont typeface="+mj-lt"/>
              <a:buAutoNum type="arabicPeriod"/>
            </a:pPr>
            <a:r>
              <a:rPr lang="en-US" sz="2100" dirty="0"/>
              <a:t>Choose the “Azure Repos Git” option, select “my-repo” and use the “ASP.NET Core” template</a:t>
            </a:r>
          </a:p>
          <a:p>
            <a:pPr marL="457200" indent="-457200">
              <a:buFont typeface="+mj-lt"/>
              <a:buAutoNum type="arabicPeriod"/>
            </a:pPr>
            <a:endParaRPr lang="en-US" sz="2100" dirty="0"/>
          </a:p>
          <a:p>
            <a:pPr marL="457200" indent="-457200">
              <a:buFont typeface="+mj-lt"/>
              <a:buAutoNum type="arabicPeriod"/>
            </a:pPr>
            <a:r>
              <a:rPr lang="en-US" sz="2100" dirty="0"/>
              <a:t>Click “Save &amp; Run” to verify that our new pipeline works as intended</a:t>
            </a:r>
          </a:p>
          <a:p>
            <a:pPr marL="457200" indent="-457200">
              <a:buFont typeface="+mj-lt"/>
              <a:buAutoNum type="arabicPeriod"/>
            </a:pPr>
            <a:endParaRPr lang="en-US" sz="2100" dirty="0"/>
          </a:p>
          <a:p>
            <a:pPr marL="457200" indent="-457200">
              <a:buFont typeface="+mj-lt"/>
              <a:buAutoNum type="arabicPeriod"/>
            </a:pPr>
            <a:r>
              <a:rPr lang="en-US" sz="2100" dirty="0"/>
              <a:t>Navigate to “my-repo” and verify that file named “azure-</a:t>
            </a:r>
            <a:r>
              <a:rPr lang="en-US" sz="2100" dirty="0" err="1"/>
              <a:t>pipelines.yml</a:t>
            </a:r>
            <a:r>
              <a:rPr lang="en-US" sz="2100" dirty="0"/>
              <a:t>” has been added to our master branch</a:t>
            </a:r>
          </a:p>
          <a:p>
            <a:pPr marL="457200" indent="-457200">
              <a:buFont typeface="+mj-lt"/>
              <a:buAutoNum type="arabicPeriod"/>
            </a:pPr>
            <a:endParaRPr lang="en-US" sz="2100" dirty="0"/>
          </a:p>
          <a:p>
            <a:pPr marL="457200" indent="-457200">
              <a:buFont typeface="+mj-lt"/>
              <a:buAutoNum type="arabicPeriod"/>
            </a:pPr>
            <a:r>
              <a:rPr lang="en-US" sz="2100" dirty="0"/>
              <a:t>Add a “pack” task that uses the .NET Core CLI to package our code</a:t>
            </a:r>
          </a:p>
          <a:p>
            <a:pPr marL="457200" indent="-457200">
              <a:buFont typeface="+mj-lt"/>
              <a:buAutoNum type="arabicPeriod"/>
            </a:pPr>
            <a:endParaRPr lang="en-US" sz="2100" dirty="0"/>
          </a:p>
          <a:p>
            <a:pPr marL="457200" indent="-457200">
              <a:buFont typeface="+mj-lt"/>
              <a:buAutoNum type="arabicPeriod"/>
            </a:pPr>
            <a:endParaRPr lang="en-US" sz="2100" dirty="0"/>
          </a:p>
        </p:txBody>
      </p:sp>
    </p:spTree>
    <p:extLst>
      <p:ext uri="{BB962C8B-B14F-4D97-AF65-F5344CB8AC3E}">
        <p14:creationId xmlns:p14="http://schemas.microsoft.com/office/powerpoint/2010/main" val="3186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Pipelines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337080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19786-2974-4F60-B4A9-014AE0F338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714" y="2250771"/>
            <a:ext cx="4070039" cy="2646539"/>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Artifacts </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With </a:t>
            </a:r>
            <a:r>
              <a:rPr lang="en-US" sz="2100" b="1" dirty="0"/>
              <a:t>Azure Artifacts</a:t>
            </a:r>
            <a:r>
              <a:rPr lang="en-US" sz="2100" dirty="0"/>
              <a:t> you can package and publish your application assets as versioned archives.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With </a:t>
            </a:r>
            <a:r>
              <a:rPr lang="en-US" sz="2100" b="1" dirty="0"/>
              <a:t>Azure Artifacts</a:t>
            </a:r>
            <a:r>
              <a:rPr lang="en-US" sz="2100" dirty="0"/>
              <a:t> you can create and share feeds from public and private package sources with teams of any size.</a:t>
            </a:r>
          </a:p>
          <a:p>
            <a:pPr marL="342900" indent="-342900">
              <a:buFont typeface="Arial" panose="020B0604020202020204" pitchFamily="34" charset="0"/>
              <a:buChar char="•"/>
            </a:pPr>
            <a:endParaRPr lang="da-DK" sz="2100" dirty="0"/>
          </a:p>
        </p:txBody>
      </p:sp>
    </p:spTree>
    <p:extLst>
      <p:ext uri="{BB962C8B-B14F-4D97-AF65-F5344CB8AC3E}">
        <p14:creationId xmlns:p14="http://schemas.microsoft.com/office/powerpoint/2010/main" val="32329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Artifacts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132248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ADO &gt; Artifacts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Go to “Artifacts” and create a new feed called “my-</a:t>
            </a:r>
            <a:r>
              <a:rPr lang="en-US" sz="2100" dirty="0" err="1"/>
              <a:t>nuget</a:t>
            </a:r>
            <a:r>
              <a:rPr lang="en-US" sz="2100" dirty="0"/>
              <a:t>-feed”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a “publish” task that uses the .NET Core CLI to publish our code to the “my-</a:t>
            </a:r>
            <a:r>
              <a:rPr lang="en-US" sz="2100" dirty="0" err="1"/>
              <a:t>nuget</a:t>
            </a:r>
            <a:r>
              <a:rPr lang="en-US" sz="2100" dirty="0"/>
              <a:t>-feed” </a:t>
            </a:r>
            <a:br>
              <a:rPr lang="en-US" sz="2100" dirty="0"/>
            </a:br>
            <a:br>
              <a:rPr lang="en-US" sz="2100" dirty="0"/>
            </a:br>
            <a:r>
              <a:rPr lang="en-US" sz="2100" b="1" i="1" dirty="0"/>
              <a:t>ID format for </a:t>
            </a:r>
            <a:r>
              <a:rPr lang="en-US" sz="2100" b="1" i="1" dirty="0" err="1"/>
              <a:t>publishVstsFeed</a:t>
            </a:r>
            <a:r>
              <a:rPr lang="en-US" sz="2100" b="1" i="1" dirty="0"/>
              <a:t> argument is ‘{project-name}/{feed-name}’</a:t>
            </a:r>
          </a:p>
          <a:p>
            <a:pPr marL="342900" indent="-342900">
              <a:buFont typeface="Arial" panose="020B0604020202020204" pitchFamily="34" charset="0"/>
              <a:buChar char="•"/>
            </a:pPr>
            <a:endParaRPr lang="en-US" sz="2100" b="1" i="1" dirty="0"/>
          </a:p>
          <a:p>
            <a:pPr marL="342900" indent="-342900">
              <a:buFont typeface="Arial" panose="020B0604020202020204" pitchFamily="34" charset="0"/>
              <a:buChar char="•"/>
            </a:pPr>
            <a:r>
              <a:rPr lang="en-US" sz="2100" dirty="0"/>
              <a:t>Re-run the “My-Repo-Build” pipeline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4" name="Picture 3">
            <a:extLst>
              <a:ext uri="{FF2B5EF4-FFF2-40B4-BE49-F238E27FC236}">
                <a16:creationId xmlns:a16="http://schemas.microsoft.com/office/drawing/2014/main" id="{5207DE31-97E6-4B98-9BC3-62150269C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863" y="2766250"/>
            <a:ext cx="2022396" cy="2022396"/>
          </a:xfrm>
          <a:prstGeom prst="rect">
            <a:avLst/>
          </a:prstGeom>
        </p:spPr>
      </p:pic>
    </p:spTree>
    <p:extLst>
      <p:ext uri="{BB962C8B-B14F-4D97-AF65-F5344CB8AC3E}">
        <p14:creationId xmlns:p14="http://schemas.microsoft.com/office/powerpoint/2010/main" val="8364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ADO &gt; Artifacts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775289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Feedback</a:t>
              </a:r>
            </a:p>
          </p:txBody>
        </p:sp>
      </p:grpSp>
      <p:sp>
        <p:nvSpPr>
          <p:cNvPr id="2" name="Rectangle 1">
            <a:extLst>
              <a:ext uri="{FF2B5EF4-FFF2-40B4-BE49-F238E27FC236}">
                <a16:creationId xmlns:a16="http://schemas.microsoft.com/office/drawing/2014/main" id="{3628E48B-4CAB-47B0-98B4-B6732F7224BD}"/>
              </a:ext>
            </a:extLst>
          </p:cNvPr>
          <p:cNvSpPr/>
          <p:nvPr/>
        </p:nvSpPr>
        <p:spPr>
          <a:xfrm>
            <a:off x="549211" y="3185720"/>
            <a:ext cx="11093578" cy="830997"/>
          </a:xfrm>
          <a:prstGeom prst="rect">
            <a:avLst/>
          </a:prstGeom>
        </p:spPr>
        <p:txBody>
          <a:bodyPr wrap="square">
            <a:spAutoFit/>
          </a:bodyPr>
          <a:lstStyle/>
          <a:p>
            <a:r>
              <a:rPr lang="da-DK" sz="4800" dirty="0"/>
              <a:t>https://airtable.com/shrDUlkEelfraVzON</a:t>
            </a:r>
          </a:p>
        </p:txBody>
      </p:sp>
    </p:spTree>
    <p:extLst>
      <p:ext uri="{BB962C8B-B14F-4D97-AF65-F5344CB8AC3E}">
        <p14:creationId xmlns:p14="http://schemas.microsoft.com/office/powerpoint/2010/main" val="1151304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Literature</a:t>
              </a:r>
            </a:p>
          </p:txBody>
        </p:sp>
      </p:grpSp>
      <p:sp>
        <p:nvSpPr>
          <p:cNvPr id="8" name="TextBox 7">
            <a:extLst>
              <a:ext uri="{FF2B5EF4-FFF2-40B4-BE49-F238E27FC236}">
                <a16:creationId xmlns:a16="http://schemas.microsoft.com/office/drawing/2014/main" id="{7A4B176E-36E4-4FC4-ADCE-F3DE3CD0A256}"/>
              </a:ext>
            </a:extLst>
          </p:cNvPr>
          <p:cNvSpPr txBox="1"/>
          <p:nvPr/>
        </p:nvSpPr>
        <p:spPr>
          <a:xfrm>
            <a:off x="1288741" y="1669002"/>
            <a:ext cx="9614518"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dirty="0"/>
              <a:t>https://docs.microsoft.com/en-us/azure/devops/?view=azure-devops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3"/>
              </a:rPr>
              <a:t>https://docs.microsoft.com/en-us/azure/devops/learn/what-is-devops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4"/>
              </a:rPr>
              <a:t>https://www.codeproject.com/Articles/1394594/Devops-The-Big-Picture</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5"/>
              </a:rPr>
              <a:t>https://www.sumologic.com/insight/continuous-delivery-best-practices/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6"/>
              </a:rPr>
              <a:t>https://hackernoon.com/the-last-mile-to-true-continuous-delivery-6sk323j</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https://devops.com/common-mistakes-developers-commit-when-integrating-devops/</a:t>
            </a:r>
          </a:p>
          <a:p>
            <a:endParaRPr lang="da-DK" sz="2100" dirty="0"/>
          </a:p>
          <a:p>
            <a:endParaRPr lang="da-DK" sz="2100" dirty="0"/>
          </a:p>
        </p:txBody>
      </p:sp>
    </p:spTree>
    <p:extLst>
      <p:ext uri="{BB962C8B-B14F-4D97-AF65-F5344CB8AC3E}">
        <p14:creationId xmlns:p14="http://schemas.microsoft.com/office/powerpoint/2010/main" val="251461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pic>
        <p:nvPicPr>
          <p:cNvPr id="5" name="Picture 4">
            <a:extLst>
              <a:ext uri="{FF2B5EF4-FFF2-40B4-BE49-F238E27FC236}">
                <a16:creationId xmlns:a16="http://schemas.microsoft.com/office/drawing/2014/main" id="{29CCD6F8-18E7-49B4-8C33-F06467BC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55" y="1464602"/>
            <a:ext cx="9635490" cy="4694213"/>
          </a:xfrm>
          <a:prstGeom prst="rect">
            <a:avLst/>
          </a:prstGeom>
        </p:spPr>
      </p:pic>
    </p:spTree>
    <p:extLst>
      <p:ext uri="{BB962C8B-B14F-4D97-AF65-F5344CB8AC3E}">
        <p14:creationId xmlns:p14="http://schemas.microsoft.com/office/powerpoint/2010/main" val="3065470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sp>
        <p:nvSpPr>
          <p:cNvPr id="7" name="TextBox 6">
            <a:extLst>
              <a:ext uri="{FF2B5EF4-FFF2-40B4-BE49-F238E27FC236}">
                <a16:creationId xmlns:a16="http://schemas.microsoft.com/office/drawing/2014/main" id="{EAFD69CA-71D3-454F-85CC-59AA3C35BFD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Repeated manual tasks are prone to errors and inconsistencies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Longer cycle times lead to lower ROI and wastes expensive IT resources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fr-FR" sz="2100" dirty="0" err="1"/>
              <a:t>Centralized</a:t>
            </a:r>
            <a:r>
              <a:rPr lang="fr-FR" sz="2100" dirty="0"/>
              <a:t> management </a:t>
            </a:r>
            <a:r>
              <a:rPr lang="fr-FR" sz="2100" dirty="0" err="1"/>
              <a:t>introduces</a:t>
            </a:r>
            <a:r>
              <a:rPr lang="fr-FR" sz="2100" dirty="0"/>
              <a:t> anomalies in </a:t>
            </a:r>
            <a:r>
              <a:rPr lang="fr-FR" sz="2100" dirty="0" err="1"/>
              <a:t>decentralized</a:t>
            </a:r>
            <a:r>
              <a:rPr lang="fr-FR" sz="2100" dirty="0"/>
              <a:t> </a:t>
            </a:r>
            <a:r>
              <a:rPr lang="fr-FR" sz="2100" dirty="0" err="1"/>
              <a:t>environments</a:t>
            </a:r>
            <a:endParaRPr lang="fr-FR"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Cross-cutting concerns slows issue resolution</a:t>
            </a:r>
            <a:r>
              <a:rPr lang="fr-FR" sz="2100" dirty="0"/>
              <a:t> </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r>
              <a:rPr lang="en-US" sz="2100" dirty="0"/>
              <a:t>Manual delivery requires significant resource, carry greater risks and have long cycle times</a:t>
            </a: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41185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DevOps?</a:t>
            </a:r>
          </a:p>
        </p:txBody>
      </p:sp>
    </p:spTree>
    <p:extLst>
      <p:ext uri="{BB962C8B-B14F-4D97-AF65-F5344CB8AC3E}">
        <p14:creationId xmlns:p14="http://schemas.microsoft.com/office/powerpoint/2010/main" val="268153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a:t>
              </a:r>
            </a:p>
          </p:txBody>
        </p:sp>
      </p:grpSp>
      <p:pic>
        <p:nvPicPr>
          <p:cNvPr id="4" name="Picture 3">
            <a:extLst>
              <a:ext uri="{FF2B5EF4-FFF2-40B4-BE49-F238E27FC236}">
                <a16:creationId xmlns:a16="http://schemas.microsoft.com/office/drawing/2014/main" id="{2FC1A188-9953-48A1-8BBD-0C0B110C4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5" y="1263702"/>
            <a:ext cx="9444989" cy="5180989"/>
          </a:xfrm>
          <a:prstGeom prst="rect">
            <a:avLst/>
          </a:prstGeom>
        </p:spPr>
      </p:pic>
    </p:spTree>
    <p:extLst>
      <p:ext uri="{BB962C8B-B14F-4D97-AF65-F5344CB8AC3E}">
        <p14:creationId xmlns:p14="http://schemas.microsoft.com/office/powerpoint/2010/main" val="19435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Traits</a:t>
              </a:r>
            </a:p>
          </p:txBody>
        </p:sp>
      </p:grpSp>
      <p:sp>
        <p:nvSpPr>
          <p:cNvPr id="7" name="TextBox 6">
            <a:extLst>
              <a:ext uri="{FF2B5EF4-FFF2-40B4-BE49-F238E27FC236}">
                <a16:creationId xmlns:a16="http://schemas.microsoft.com/office/drawing/2014/main" id="{56E320D0-9A07-4AD8-9BA7-1C86DC4DBA7C}"/>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DevOps culture stresses small, multidisciplinary teams, who work autonomously and are collectively accountable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For a DevOps team, there’s no place like production. Everything they do is about making customers’ live experience better</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DevOps teams work tirelessly to reduce cycle times and break down traditional barriers between Development and Operations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Essential DevOps practices include agile planning, continuous integration, continuous delivery, and monitoring of applications.</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207788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Process </a:t>
              </a:r>
            </a:p>
          </p:txBody>
        </p:sp>
      </p:grpSp>
      <p:pic>
        <p:nvPicPr>
          <p:cNvPr id="5" name="Picture 4">
            <a:extLst>
              <a:ext uri="{FF2B5EF4-FFF2-40B4-BE49-F238E27FC236}">
                <a16:creationId xmlns:a16="http://schemas.microsoft.com/office/drawing/2014/main" id="{FBCD4E2E-DF6F-4ACA-8948-8739BF453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547" y="3968926"/>
            <a:ext cx="7382905" cy="2029108"/>
          </a:xfrm>
          <a:prstGeom prst="rect">
            <a:avLst/>
          </a:prstGeom>
        </p:spPr>
      </p:pic>
      <p:pic>
        <p:nvPicPr>
          <p:cNvPr id="7" name="Picture 6">
            <a:extLst>
              <a:ext uri="{FF2B5EF4-FFF2-40B4-BE49-F238E27FC236}">
                <a16:creationId xmlns:a16="http://schemas.microsoft.com/office/drawing/2014/main" id="{7E0ECB5B-1390-4CF3-868C-17213DD6B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073" y="1549807"/>
            <a:ext cx="7373379" cy="2000529"/>
          </a:xfrm>
          <a:prstGeom prst="rect">
            <a:avLst/>
          </a:prstGeom>
        </p:spPr>
      </p:pic>
    </p:spTree>
    <p:extLst>
      <p:ext uri="{BB962C8B-B14F-4D97-AF65-F5344CB8AC3E}">
        <p14:creationId xmlns:p14="http://schemas.microsoft.com/office/powerpoint/2010/main" val="243585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F65BD4264CB9094CA7944F610D2D7DCA" ma:contentTypeVersion="7" ma:contentTypeDescription="Opret et nyt dokument." ma:contentTypeScope="" ma:versionID="285eed63ac2e046b8ebe16ddc91dee82">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92b7f3ae194bb82c73e460576e55bd12"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73EE10-C1B2-449B-9085-39965BA21A56}">
  <ds:schemaRefs>
    <ds:schemaRef ds:uri="http://schemas.microsoft.com/sharepoint/v3/contenttype/forms"/>
  </ds:schemaRefs>
</ds:datastoreItem>
</file>

<file path=customXml/itemProps2.xml><?xml version="1.0" encoding="utf-8"?>
<ds:datastoreItem xmlns:ds="http://schemas.openxmlformats.org/officeDocument/2006/customXml" ds:itemID="{B61EE2CA-DCC7-45E5-87C8-6789A166AF7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4EFA56C-2770-467D-8E59-C07C9A9CC3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1309</Words>
  <Application>Microsoft Office PowerPoint</Application>
  <PresentationFormat>Widescreen</PresentationFormat>
  <Paragraphs>228</Paragraphs>
  <Slides>38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DFDS</vt:lpstr>
      <vt:lpstr>Arial</vt:lpstr>
      <vt:lpstr>DFDS Bold</vt:lpstr>
      <vt:lpstr>Calibri</vt:lpstr>
      <vt:lpstr>DFDS Light</vt:lpstr>
      <vt:lpstr>DFDS PowerPoint Template 16_9 logo top</vt:lpstr>
      <vt:lpstr>Azure Devops DEEP-DIVE  Updated 20 October 2020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2018-06-22T08:51:20Z</dcterms:created>
  <dcterms:modified xsi:type="dcterms:W3CDTF">2020-10-21T13:46:29Z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